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embeddedFontLst>
    <p:embeddedFont>
      <p:font typeface="Calibri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Huffman Encoding Visualization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Auto-Generated Slides To Visualize Huffman Encoding by Chris Fremgen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f
2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t
2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863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08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0795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2700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e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6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7239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71500" y="35687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n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022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67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32385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4290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rgbClr val="0F2700"/>
                </a:solidFill>
              </a:rPr>
              <a:t>SP
1</a:t>
            </a:r>
            <a:endParaRPr lang="en-US" sz="9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95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28829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730500" y="35687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s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5181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26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53975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55880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u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54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0419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4889500" y="35687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h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7340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785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>
            <a:off x="75565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77470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m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213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72009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7048500" y="35687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a
1</a:t>
            </a:r>
            <a:endParaRPr lang="en-US" sz="1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35000" y="17018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14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8509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9652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e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61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5715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191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n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336800" y="17018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432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25527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6670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rgbClr val="0F2700"/>
                </a:solidFill>
              </a:rPr>
              <a:t>SP
1</a:t>
            </a:r>
            <a:endParaRPr lang="en-US" sz="900">
              <a:solidFill>
                <a:srgbClr val="0F27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479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22733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1209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s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038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450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42545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43688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u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497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39751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38227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h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57404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468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59563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60706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m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515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56769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55245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a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4422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4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486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76581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77724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t
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533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73787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72263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f
2</a:t>
            </a:r>
            <a:endParaRPr lang="en-US" sz="1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863600" y="17018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8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0795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2700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u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6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7239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571500" y="31115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h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022600" y="17018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67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32385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34290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m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95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28829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730500" y="31115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a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5181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4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26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53975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5880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t
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54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50419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889500" y="31115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f
2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340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4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785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75565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77470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0518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7912100" y="32639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79756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50" smtClean="0">
                <a:solidFill>
                  <a:srgbClr val="0F2700"/>
                </a:solidFill>
              </a:rPr>
              <a:t>SP
1</a:t>
            </a:r>
            <a:endParaRPr lang="en-US" sz="650">
              <a:solidFill>
                <a:srgbClr val="0F27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581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7734300" y="32639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7620000" y="4495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rgbClr val="0F2700"/>
                </a:solidFill>
              </a:rPr>
              <a:t>s
1</a:t>
            </a:r>
            <a:endParaRPr lang="en-US" sz="1200">
              <a:solidFill>
                <a:srgbClr val="0F27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213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H="1">
            <a:off x="72009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7048500" y="31115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2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3406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>
            <a:off x="7200900" y="32639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264400" y="4495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rgbClr val="0F2700"/>
                </a:solidFill>
              </a:rPr>
              <a:t>e
1</a:t>
            </a:r>
            <a:endParaRPr lang="en-US" sz="1200">
              <a:solidFill>
                <a:srgbClr val="0F27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9469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7023100" y="32639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6921500" y="4508500"/>
            <a:ext cx="203200" cy="203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smtClean="0">
                <a:solidFill>
                  <a:srgbClr val="0F2700"/>
                </a:solidFill>
              </a:rPr>
              <a:t>n
1</a:t>
            </a:r>
            <a:endParaRPr lang="en-US" sz="11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19200" y="1676400"/>
            <a:ext cx="482600" cy="482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4605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765300" y="30861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t
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4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779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8128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f
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140200" y="1676400"/>
            <a:ext cx="482600" cy="482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3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43815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686300" y="30861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29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48641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4978400" y="44831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50" smtClean="0">
                <a:solidFill>
                  <a:srgbClr val="0F2700"/>
                </a:solidFill>
              </a:rPr>
              <a:t>SP
1</a:t>
            </a:r>
            <a:endParaRPr lang="en-US" sz="750">
              <a:solidFill>
                <a:srgbClr val="0F27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84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46228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45085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smtClean="0">
                <a:solidFill>
                  <a:srgbClr val="0F2700"/>
                </a:solidFill>
              </a:rPr>
              <a:t>s
1</a:t>
            </a:r>
            <a:endParaRPr lang="en-US" sz="1300">
              <a:solidFill>
                <a:srgbClr val="0F27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75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38989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37338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64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38989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40259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smtClean="0">
                <a:solidFill>
                  <a:srgbClr val="0F2700"/>
                </a:solidFill>
              </a:rPr>
              <a:t>e
1</a:t>
            </a:r>
            <a:endParaRPr lang="en-US" sz="1300">
              <a:solidFill>
                <a:srgbClr val="0F27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19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36576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543300" y="4495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rgbClr val="0F2700"/>
                </a:solidFill>
              </a:rPr>
              <a:t>n
1</a:t>
            </a:r>
            <a:endParaRPr lang="en-US" sz="1200">
              <a:solidFill>
                <a:srgbClr val="0F27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7061200" y="1676400"/>
            <a:ext cx="482600" cy="48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594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73025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7607300" y="30861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950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77851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7899400" y="44831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m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505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75438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4295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smtClean="0">
                <a:solidFill>
                  <a:srgbClr val="0F2700"/>
                </a:solidFill>
              </a:rPr>
              <a:t>a
1</a:t>
            </a:r>
            <a:endParaRPr lang="en-US" sz="1300">
              <a:solidFill>
                <a:srgbClr val="0F27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896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68199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66548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985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>
            <a:off x="68199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69469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smtClean="0">
                <a:solidFill>
                  <a:srgbClr val="0F2700"/>
                </a:solidFill>
              </a:rPr>
              <a:t>u
1</a:t>
            </a:r>
            <a:endParaRPr lang="en-US" sz="1300">
              <a:solidFill>
                <a:srgbClr val="0F27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540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65786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6464300" y="4495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rgbClr val="0F2700"/>
                </a:solidFill>
              </a:rPr>
              <a:t>h
1</a:t>
            </a:r>
            <a:endParaRPr lang="en-US" sz="12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854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4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41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2225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692400" y="29972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2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87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9591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124200" y="4406900"/>
            <a:ext cx="406400" cy="40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0F2700"/>
                </a:solidFill>
              </a:rPr>
              <a:t>m
1</a:t>
            </a:r>
            <a:endParaRPr lang="en-US" sz="22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16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25908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400300" y="4419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a
1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89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14859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1231900" y="30099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2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14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859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1663700" y="4419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u
1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43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11176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939800" y="4432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h
1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299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8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86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66675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7137400" y="29972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4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32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>
            <a:off x="74041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7569200" y="4406900"/>
            <a:ext cx="406400" cy="40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0F2700"/>
                </a:solidFill>
              </a:rPr>
              <a:t>2</a:t>
            </a:r>
            <a:endParaRPr lang="en-US" sz="2200">
              <a:solidFill>
                <a:srgbClr val="0F27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9121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>
            <a:off x="77724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7797800" y="58039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50" smtClean="0">
                <a:solidFill>
                  <a:srgbClr val="0F2700"/>
                </a:solidFill>
              </a:rPr>
              <a:t>SP
1</a:t>
            </a:r>
            <a:endParaRPr lang="en-US" sz="850">
              <a:solidFill>
                <a:srgbClr val="0F27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5184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75946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7454900" y="5816600"/>
            <a:ext cx="279400" cy="279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s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061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70358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6845300" y="4419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2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1755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70358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7073900" y="5816600"/>
            <a:ext cx="279400" cy="279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e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7818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68580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6731000" y="58293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n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134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flipH="1">
            <a:off x="59309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5676900" y="30099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4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159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>
            <a:off x="59309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6108700" y="4419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t
2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588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51" name="Straight Connector 50"/>
          <p:cNvCxnSpPr/>
          <p:nvPr/>
        </p:nvCxnSpPr>
        <p:spPr>
          <a:xfrm flipH="1">
            <a:off x="55626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5384800" y="4432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f
2</a:t>
            </a:r>
            <a:endParaRPr lang="en-US" sz="20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12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08600" y="2311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4508500" y="1917700"/>
            <a:ext cx="14986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651500" y="25654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8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6200" y="3314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007100" y="2921000"/>
            <a:ext cx="749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89700" y="36576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4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850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7564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6934200" y="4737100"/>
            <a:ext cx="393700" cy="393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0F2700"/>
                </a:solidFill>
              </a:rPr>
              <a:t>2</a:t>
            </a:r>
            <a:endParaRPr lang="en-US" sz="22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64400" y="53213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7124700" y="4927600"/>
            <a:ext cx="1778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7162800" y="5791200"/>
            <a:ext cx="292100" cy="292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srgbClr val="0F2700"/>
                </a:solidFill>
              </a:rPr>
              <a:t>SP
1</a:t>
            </a:r>
            <a:endParaRPr lang="en-US" sz="8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70700" y="53213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6946900" y="4927600"/>
            <a:ext cx="1778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6819900" y="58039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s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135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63881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6210300" y="4749800"/>
            <a:ext cx="368300" cy="368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27800" y="53213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6388100" y="4927600"/>
            <a:ext cx="1778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6438900" y="58039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e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34100" y="53213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6210300" y="4927600"/>
            <a:ext cx="1778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6083300" y="5803900"/>
            <a:ext cx="254000" cy="25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>
                <a:solidFill>
                  <a:srgbClr val="0F2700"/>
                </a:solidFill>
              </a:rPr>
              <a:t>n
1</a:t>
            </a:r>
            <a:endParaRPr lang="en-US" sz="1400">
              <a:solidFill>
                <a:srgbClr val="0F27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73700" y="3314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5257800" y="2921000"/>
            <a:ext cx="749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5016500" y="36830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4864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>
            <a:off x="52578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5448300" y="4749800"/>
            <a:ext cx="368300" cy="368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t
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9149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H="1">
            <a:off x="48895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4724400" y="4762500"/>
            <a:ext cx="342900" cy="34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smtClean="0">
                <a:solidFill>
                  <a:srgbClr val="0F2700"/>
                </a:solidFill>
              </a:rPr>
              <a:t>f
2</a:t>
            </a:r>
            <a:endParaRPr lang="en-US" sz="1900">
              <a:solidFill>
                <a:srgbClr val="0F27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594100" y="2311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3009900" y="1917700"/>
            <a:ext cx="14986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2679700" y="25908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4</a:t>
            </a:r>
            <a:endParaRPr lang="en-US" sz="3700">
              <a:solidFill>
                <a:srgbClr val="0F27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429000" y="3314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3009900" y="2921000"/>
            <a:ext cx="749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3517900" y="36830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2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9878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>
            <a:off x="37592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3949700" y="4749800"/>
            <a:ext cx="368300" cy="368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m
1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4163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33909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3225800" y="4762500"/>
            <a:ext cx="342900" cy="34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smtClean="0">
                <a:solidFill>
                  <a:srgbClr val="0F2700"/>
                </a:solidFill>
              </a:rPr>
              <a:t>a
1</a:t>
            </a:r>
            <a:endParaRPr lang="en-US" sz="1900">
              <a:solidFill>
                <a:srgbClr val="0F27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476500" y="3314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flipH="1">
            <a:off x="2260600" y="2921000"/>
            <a:ext cx="749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2032000" y="36957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4892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3" name="Straight Connector 52"/>
          <p:cNvCxnSpPr/>
          <p:nvPr/>
        </p:nvCxnSpPr>
        <p:spPr>
          <a:xfrm>
            <a:off x="22606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2463800" y="4762500"/>
            <a:ext cx="342900" cy="34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smtClean="0">
                <a:solidFill>
                  <a:srgbClr val="0F2700"/>
                </a:solidFill>
              </a:rPr>
              <a:t>u
1</a:t>
            </a:r>
            <a:endParaRPr lang="en-US" sz="1900">
              <a:solidFill>
                <a:srgbClr val="0F27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9177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56" name="Straight Connector 55"/>
          <p:cNvCxnSpPr/>
          <p:nvPr/>
        </p:nvCxnSpPr>
        <p:spPr>
          <a:xfrm flipH="1">
            <a:off x="18923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1739900" y="4775200"/>
            <a:ext cx="317500" cy="317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h
1</a:t>
            </a:r>
            <a:endParaRPr lang="en-US" sz="1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Huffman Codebook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830997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pt-BR" sz="2400" smtClean="0"/>
              <a:t>SPACE = 0000  e = 0010  u = 110  n = 0011  t = 010  m = 100  
f = 011  h = 111  a = 101  s = 0001  </a:t>
            </a:r>
            <a:endParaRPr lang="en-US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test huffman</a:t>
            </a:r>
            <a:endParaRPr lang="en-US" sz="16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Encoded Output Bits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0100010000101000001111100110111001010011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Final Output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120032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pt-BR" smtClean="0"/>
              <a:t>SPACE = 0000  e = 0010  u = 110  n = 0011  t = 010  m = 100  
f = 011  h = 111  a = 101  s = 0001  
0100010000101000001111100110111001010011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End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400" smtClean="0"/>
              <a:t>Huffman Encoding Automated Visualization by Chris Fremgen</a:t>
            </a:r>
            <a:endParaRPr 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test huffman</a:t>
            </a:r>
            <a:endParaRPr lang="en-US"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1: Get Frequencies of Letters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pt-BR" sz="2000" smtClean="0"/>
              <a:t>n = 1	e = 1	s = 1	SPACE = 1	h = 1	u = 1
a = 1	m = 1	f = 2	t = 2	</a:t>
            </a:r>
            <a:endParaRPr lang="en-US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2: Initialize Nodes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n
1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3467100" y="1270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e
1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5664200" y="1270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
1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12700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Space
1</a:t>
            </a:r>
            <a:endParaRPr lang="en-US" sz="1500"/>
          </a:p>
        </p:txBody>
      </p:sp>
      <p:sp>
        <p:nvSpPr>
          <p:cNvPr id="7" name="Oval 6"/>
          <p:cNvSpPr/>
          <p:nvPr/>
        </p:nvSpPr>
        <p:spPr>
          <a:xfrm>
            <a:off x="34671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h
1</a:t>
            </a:r>
            <a:endParaRPr lang="en-US" sz="1500"/>
          </a:p>
        </p:txBody>
      </p:sp>
      <p:sp>
        <p:nvSpPr>
          <p:cNvPr id="8" name="Oval 7"/>
          <p:cNvSpPr/>
          <p:nvPr/>
        </p:nvSpPr>
        <p:spPr>
          <a:xfrm>
            <a:off x="56642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u
1</a:t>
            </a:r>
            <a:endParaRPr lang="en-US" sz="1500"/>
          </a:p>
        </p:txBody>
      </p:sp>
      <p:sp>
        <p:nvSpPr>
          <p:cNvPr id="9" name="Oval 8"/>
          <p:cNvSpPr/>
          <p:nvPr/>
        </p:nvSpPr>
        <p:spPr>
          <a:xfrm>
            <a:off x="12700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a
1</a:t>
            </a:r>
            <a:endParaRPr lang="en-US" sz="1500"/>
          </a:p>
        </p:txBody>
      </p:sp>
      <p:sp>
        <p:nvSpPr>
          <p:cNvPr id="10" name="Oval 9"/>
          <p:cNvSpPr/>
          <p:nvPr/>
        </p:nvSpPr>
        <p:spPr>
          <a:xfrm>
            <a:off x="34671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m
1</a:t>
            </a:r>
            <a:endParaRPr lang="en-US" sz="1500"/>
          </a:p>
        </p:txBody>
      </p:sp>
      <p:sp>
        <p:nvSpPr>
          <p:cNvPr id="11" name="Oval 10"/>
          <p:cNvSpPr/>
          <p:nvPr/>
        </p:nvSpPr>
        <p:spPr>
          <a:xfrm>
            <a:off x="56642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f
2</a:t>
            </a:r>
            <a:endParaRPr lang="en-US" sz="1500"/>
          </a:p>
        </p:txBody>
      </p:sp>
      <p:sp>
        <p:nvSpPr>
          <p:cNvPr id="12" name="Oval 11"/>
          <p:cNvSpPr/>
          <p:nvPr/>
        </p:nvSpPr>
        <p:spPr>
          <a:xfrm>
            <a:off x="1270000" y="5461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t
2</a:t>
            </a:r>
            <a:endParaRPr lang="en-US" sz="1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3: Merge Lowest Frequencies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016000" cy="1016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n
1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3467100" y="1270000"/>
            <a:ext cx="1016000" cy="1016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e
1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5664200" y="1270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
1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12700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Space
1</a:t>
            </a:r>
            <a:endParaRPr lang="en-US" sz="1500"/>
          </a:p>
        </p:txBody>
      </p:sp>
      <p:sp>
        <p:nvSpPr>
          <p:cNvPr id="7" name="Oval 6"/>
          <p:cNvSpPr/>
          <p:nvPr/>
        </p:nvSpPr>
        <p:spPr>
          <a:xfrm>
            <a:off x="34671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h
1</a:t>
            </a:r>
            <a:endParaRPr lang="en-US" sz="1500"/>
          </a:p>
        </p:txBody>
      </p:sp>
      <p:sp>
        <p:nvSpPr>
          <p:cNvPr id="8" name="Oval 7"/>
          <p:cNvSpPr/>
          <p:nvPr/>
        </p:nvSpPr>
        <p:spPr>
          <a:xfrm>
            <a:off x="56642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u
1</a:t>
            </a:r>
            <a:endParaRPr lang="en-US" sz="1500"/>
          </a:p>
        </p:txBody>
      </p:sp>
      <p:sp>
        <p:nvSpPr>
          <p:cNvPr id="9" name="Oval 8"/>
          <p:cNvSpPr/>
          <p:nvPr/>
        </p:nvSpPr>
        <p:spPr>
          <a:xfrm>
            <a:off x="12700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a
1</a:t>
            </a:r>
            <a:endParaRPr lang="en-US" sz="1500"/>
          </a:p>
        </p:txBody>
      </p:sp>
      <p:sp>
        <p:nvSpPr>
          <p:cNvPr id="10" name="Oval 9"/>
          <p:cNvSpPr/>
          <p:nvPr/>
        </p:nvSpPr>
        <p:spPr>
          <a:xfrm>
            <a:off x="34671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m
1</a:t>
            </a:r>
            <a:endParaRPr lang="en-US" sz="1500"/>
          </a:p>
        </p:txBody>
      </p:sp>
      <p:sp>
        <p:nvSpPr>
          <p:cNvPr id="11" name="Oval 10"/>
          <p:cNvSpPr/>
          <p:nvPr/>
        </p:nvSpPr>
        <p:spPr>
          <a:xfrm>
            <a:off x="56642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f
2</a:t>
            </a:r>
            <a:endParaRPr lang="en-US" sz="1500"/>
          </a:p>
        </p:txBody>
      </p:sp>
      <p:sp>
        <p:nvSpPr>
          <p:cNvPr id="12" name="Oval 11"/>
          <p:cNvSpPr/>
          <p:nvPr/>
        </p:nvSpPr>
        <p:spPr>
          <a:xfrm>
            <a:off x="1270000" y="5461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t
2</a:t>
            </a:r>
            <a:endParaRPr lang="en-US"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s
1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1358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SP
1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2501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h
1</a:t>
            </a:r>
            <a:endParaRPr lang="en-US" sz="1600"/>
          </a:p>
        </p:txBody>
      </p:sp>
      <p:sp>
        <p:nvSpPr>
          <p:cNvPr id="6" name="Oval 5"/>
          <p:cNvSpPr/>
          <p:nvPr/>
        </p:nvSpPr>
        <p:spPr>
          <a:xfrm>
            <a:off x="3644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u
1</a:t>
            </a:r>
            <a:endParaRPr lang="en-US" sz="1600"/>
          </a:p>
        </p:txBody>
      </p:sp>
      <p:sp>
        <p:nvSpPr>
          <p:cNvPr id="7" name="Oval 6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a
1</a:t>
            </a:r>
            <a:endParaRPr lang="en-US" sz="1600"/>
          </a:p>
        </p:txBody>
      </p:sp>
      <p:sp>
        <p:nvSpPr>
          <p:cNvPr id="8" name="Oval 7"/>
          <p:cNvSpPr/>
          <p:nvPr/>
        </p:nvSpPr>
        <p:spPr>
          <a:xfrm>
            <a:off x="5930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m
1</a:t>
            </a:r>
            <a:endParaRPr lang="en-US" sz="1600"/>
          </a:p>
        </p:txBody>
      </p:sp>
      <p:sp>
        <p:nvSpPr>
          <p:cNvPr id="9" name="Oval 8"/>
          <p:cNvSpPr/>
          <p:nvPr/>
        </p:nvSpPr>
        <p:spPr>
          <a:xfrm>
            <a:off x="7073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f
2</a:t>
            </a:r>
            <a:endParaRPr lang="en-US" sz="1600"/>
          </a:p>
        </p:txBody>
      </p:sp>
      <p:sp>
        <p:nvSpPr>
          <p:cNvPr id="10" name="Oval 9"/>
          <p:cNvSpPr/>
          <p:nvPr/>
        </p:nvSpPr>
        <p:spPr>
          <a:xfrm>
            <a:off x="8216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t
2</a:t>
            </a:r>
            <a:endParaRPr lang="en-US" sz="1600"/>
          </a:p>
        </p:txBody>
      </p:sp>
      <p:sp>
        <p:nvSpPr>
          <p:cNvPr id="11" name="Oval 10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2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08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45085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5651500" y="33655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e
1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9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30099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679700" y="33909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n
1</a:t>
            </a:r>
            <a:endParaRPr lang="en-US" sz="3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h
1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1739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u
1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3263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a
1</a:t>
            </a:r>
            <a:endParaRPr lang="en-US" sz="1600"/>
          </a:p>
        </p:txBody>
      </p:sp>
      <p:sp>
        <p:nvSpPr>
          <p:cNvPr id="6" name="Oval 5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m
1</a:t>
            </a:r>
            <a:endParaRPr lang="en-US" sz="1600"/>
          </a:p>
        </p:txBody>
      </p:sp>
      <p:sp>
        <p:nvSpPr>
          <p:cNvPr id="7" name="Oval 6"/>
          <p:cNvSpPr/>
          <p:nvPr/>
        </p:nvSpPr>
        <p:spPr>
          <a:xfrm>
            <a:off x="6311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f
2</a:t>
            </a:r>
            <a:endParaRPr lang="en-US" sz="1600"/>
          </a:p>
        </p:txBody>
      </p:sp>
      <p:sp>
        <p:nvSpPr>
          <p:cNvPr id="8" name="Oval 7"/>
          <p:cNvSpPr/>
          <p:nvPr/>
        </p:nvSpPr>
        <p:spPr>
          <a:xfrm>
            <a:off x="7835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t
2</a:t>
            </a:r>
            <a:endParaRPr lang="en-US" sz="1600"/>
          </a:p>
        </p:txBody>
      </p:sp>
      <p:sp>
        <p:nvSpPr>
          <p:cNvPr id="9" name="Oval 8"/>
          <p:cNvSpPr/>
          <p:nvPr/>
        </p:nvSpPr>
        <p:spPr>
          <a:xfrm>
            <a:off x="1854200" y="1549400"/>
            <a:ext cx="736600" cy="736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2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41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22225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692400" y="34544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e
1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89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14859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1231900" y="34671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n
1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299200" y="1549400"/>
            <a:ext cx="736600" cy="736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2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86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66675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7137400" y="34544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SP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3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59309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5676900" y="34671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s
1</a:t>
            </a:r>
            <a:endParaRPr lang="en-US" sz="28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a
1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2501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m
1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f
2</a:t>
            </a:r>
            <a:endParaRPr lang="en-US" sz="1600"/>
          </a:p>
        </p:txBody>
      </p:sp>
      <p:sp>
        <p:nvSpPr>
          <p:cNvPr id="6" name="Oval 5"/>
          <p:cNvSpPr/>
          <p:nvPr/>
        </p:nvSpPr>
        <p:spPr>
          <a:xfrm>
            <a:off x="7073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t
2</a:t>
            </a:r>
            <a:endParaRPr lang="en-US" sz="1600"/>
          </a:p>
        </p:txBody>
      </p:sp>
      <p:sp>
        <p:nvSpPr>
          <p:cNvPr id="7" name="Oval 6"/>
          <p:cNvSpPr/>
          <p:nvPr/>
        </p:nvSpPr>
        <p:spPr>
          <a:xfrm>
            <a:off x="1219200" y="1676400"/>
            <a:ext cx="482600" cy="48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2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4605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765300" y="3543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e
1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5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9779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8128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n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140200" y="1676400"/>
            <a:ext cx="482600" cy="48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2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73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43815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686300" y="3543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smtClean="0">
                <a:solidFill>
                  <a:srgbClr val="0F2700"/>
                </a:solidFill>
              </a:rPr>
              <a:t>SP
1</a:t>
            </a:r>
            <a:endParaRPr lang="en-US" sz="1000">
              <a:solidFill>
                <a:srgbClr val="0F27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75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38989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338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s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7061200" y="1676400"/>
            <a:ext cx="482600" cy="48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2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594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73025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7607300" y="3543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u
1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896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68199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66548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h
1</a:t>
            </a:r>
            <a:endParaRPr lang="en-US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</Words>
  <Application>Microsoft Office PowerPoint</Application>
  <PresentationFormat>On-screen Show (4:3)</PresentationFormat>
  <Paragraphs>272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Huffman Encoding Visualization</vt:lpstr>
      <vt:lpstr>Slide 2</vt:lpstr>
      <vt:lpstr>Original File</vt:lpstr>
      <vt:lpstr>Step 1: Get Frequencies of Letters</vt:lpstr>
      <vt:lpstr>Step 2: Initialize Nodes</vt:lpstr>
      <vt:lpstr>Step 3: Merge Lowest Frequencies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Huffman Codebook</vt:lpstr>
      <vt:lpstr>Original File</vt:lpstr>
      <vt:lpstr>Encoded Output Bits</vt:lpstr>
      <vt:lpstr>Final Output File</vt:lpstr>
      <vt:lpstr>The End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fremcj07</cp:lastModifiedBy>
  <cp:revision>5</cp:revision>
  <dcterms:created xsi:type="dcterms:W3CDTF">2006-08-16T00:00:00Z</dcterms:created>
  <dcterms:modified xsi:type="dcterms:W3CDTF">2009-11-03T00:39:42Z</dcterms:modified>
</cp:coreProperties>
</file>